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71" r:id="rId9"/>
    <p:sldId id="264" r:id="rId10"/>
    <p:sldId id="265" r:id="rId11"/>
    <p:sldId id="267" r:id="rId12"/>
    <p:sldId id="266" r:id="rId13"/>
    <p:sldId id="269" r:id="rId14"/>
    <p:sldId id="272" r:id="rId15"/>
    <p:sldId id="268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210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0" d="100"/>
          <a:sy n="40" d="100"/>
        </p:scale>
        <p:origin x="-2172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zrenielib.ru/tw_refs/18/17637/17637_html_7cbe256a.png" TargetMode="External"/><Relationship Id="rId3" Type="http://schemas.openxmlformats.org/officeDocument/2006/relationships/hyperlink" Target="http://ccaghelp.com/sites/default/files/styles/large/public/field/image/82867-ver-worm-openclipart.png?itok=P3bwdzF5" TargetMode="External"/><Relationship Id="rId7" Type="http://schemas.openxmlformats.org/officeDocument/2006/relationships/hyperlink" Target="http://www.gardenia.ru/pages/4ervi_001.htm" TargetMode="External"/><Relationship Id="rId2" Type="http://schemas.openxmlformats.org/officeDocument/2006/relationships/hyperlink" Target="http://proxy12.media.online.ua/uol/r2-be9583f0bf/528341ca3bba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housecomputer.ru/rest/fishing/bait/worm/earthworms.html" TargetMode="External"/><Relationship Id="rId5" Type="http://schemas.openxmlformats.org/officeDocument/2006/relationships/hyperlink" Target="http://www.floralworld.ru/" TargetMode="External"/><Relationship Id="rId4" Type="http://schemas.openxmlformats.org/officeDocument/2006/relationships/hyperlink" Target="http://www.vermikompost.com/wp-content/uploads/2013/02/solucan_1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285728"/>
            <a:ext cx="7129458" cy="785818"/>
          </a:xfrm>
        </p:spPr>
        <p:txBody>
          <a:bodyPr>
            <a:noAutofit/>
          </a:bodyPr>
          <a:lstStyle/>
          <a:p>
            <a:r>
              <a:rPr lang="ru-RU" sz="1800" dirty="0" smtClean="0"/>
              <a:t>Муниципальное бюджетное общеобразовательное учреждение</a:t>
            </a:r>
            <a:br>
              <a:rPr lang="ru-RU" sz="1800" dirty="0" smtClean="0"/>
            </a:br>
            <a:r>
              <a:rPr lang="ru-RU" sz="1800" dirty="0" smtClean="0"/>
              <a:t>средняя общеобразовательная школа №21</a:t>
            </a:r>
            <a:br>
              <a:rPr lang="ru-RU" sz="1800" dirty="0" smtClean="0"/>
            </a:br>
            <a:endParaRPr lang="ru-RU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6072198" y="4786322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Выполнила:  Дука Елена,</a:t>
            </a:r>
          </a:p>
          <a:p>
            <a:pPr algn="r"/>
            <a:r>
              <a:rPr lang="ru-RU" dirty="0" smtClean="0"/>
              <a:t>обучающаяся 4 класса</a:t>
            </a:r>
          </a:p>
          <a:p>
            <a:pPr algn="r"/>
            <a:r>
              <a:rPr lang="ru-RU" dirty="0" smtClean="0"/>
              <a:t>МБОУ СОШ№21                                                                  Руководитель: Дука Л.П</a:t>
            </a:r>
            <a:endParaRPr lang="ru-RU" dirty="0"/>
          </a:p>
        </p:txBody>
      </p:sp>
      <p:pic>
        <p:nvPicPr>
          <p:cNvPr id="13313" name="Picture 1" descr="C:\Users\Елена\Desktop\ч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8197850" cy="2041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229600" cy="1000131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Опыт 4. </a:t>
            </a:r>
            <a:endParaRPr lang="ru-RU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выяснение влияния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биогумуса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 урожайность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000240"/>
            <a:ext cx="568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Выводы: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00108"/>
            <a:ext cx="8572560" cy="3286148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Дождевые  черви выползают на поверхность во время дождя, чтобы не задохнуться. 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Они снабжают растения не только кислородом, но и питательными веществами. 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Использование </a:t>
            </a:r>
            <a:r>
              <a:rPr lang="ru-RU" sz="2400" dirty="0" err="1" smtClean="0">
                <a:cs typeface="Times New Roman" pitchFamily="18" charset="0"/>
              </a:rPr>
              <a:t>биогумуса</a:t>
            </a:r>
            <a:r>
              <a:rPr lang="ru-RU" sz="2400" dirty="0" smtClean="0">
                <a:cs typeface="Times New Roman" pitchFamily="18" charset="0"/>
              </a:rPr>
              <a:t> благотворно влияет на урожай. </a:t>
            </a:r>
          </a:p>
          <a:p>
            <a:pPr>
              <a:buNone/>
            </a:pPr>
            <a:r>
              <a:rPr lang="ru-RU" sz="2400" dirty="0" smtClean="0">
                <a:cs typeface="Times New Roman" pitchFamily="18" charset="0"/>
              </a:rPr>
              <a:t>Дождевые  черви могут нанести вред комнатным растениям, поэтому нужно быть внимательными при пересадке цветов в почву с огорода.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4" descr="дождевые черв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4357694"/>
            <a:ext cx="3000364" cy="2250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Эксперимент по выращиванию дождевых червей</a:t>
            </a:r>
            <a:b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домашних условиях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1"/>
            <a:ext cx="5072098" cy="50006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«Дом» дождевого червя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285992"/>
            <a:ext cx="4455485" cy="383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357298"/>
            <a:ext cx="273249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79690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Заключение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4143380"/>
            <a:ext cx="4419591" cy="248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14282" y="1214422"/>
            <a:ext cx="8643998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Times New Roman" pitchFamily="18" charset="0"/>
              </a:rPr>
              <a:t>В нашей местности дождевые черви встречаются  очень часто. В лесах, на лугах постоянно накапливается много засохших, увядших растений, останков животных. Вот дождевые черви и приходят на помощь. Они превращают ненужные остатки и отходы в нужную для всех почву, роют ходы, рыхлят землю. По эти ходам к корням растений легко проходят вода и воздух. На такой земле лучше растут травы, деревья. Чем больше их будет, тем богаче станет почва на грядках, а от этого будет лучше урожай. А отсутствие дождевых червей в почве означает, что почвенные условия неблагоприятны для их жизнедеятельности.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 r="4575"/>
          <a:stretch>
            <a:fillRect/>
          </a:stretch>
        </p:blipFill>
        <p:spPr bwMode="auto">
          <a:xfrm>
            <a:off x="4786314" y="3657601"/>
            <a:ext cx="3929090" cy="308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525170"/>
            <a:ext cx="3952903" cy="2964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4"/>
          <a:srcRect l="10016" t="16703"/>
          <a:stretch>
            <a:fillRect/>
          </a:stretch>
        </p:blipFill>
        <p:spPr bwMode="auto">
          <a:xfrm>
            <a:off x="285720" y="357166"/>
            <a:ext cx="4262459" cy="2959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5"/>
          <a:srcRect r="12137"/>
          <a:stretch>
            <a:fillRect/>
          </a:stretch>
        </p:blipFill>
        <p:spPr bwMode="auto">
          <a:xfrm>
            <a:off x="714348" y="3571876"/>
            <a:ext cx="3643338" cy="310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214282" y="1171747"/>
            <a:ext cx="8619106" cy="5452284"/>
            <a:chOff x="214282" y="1171747"/>
            <a:chExt cx="8619106" cy="5452284"/>
          </a:xfrm>
        </p:grpSpPr>
        <p:sp>
          <p:nvSpPr>
            <p:cNvPr id="4" name="Выноска-облако 3"/>
            <p:cNvSpPr/>
            <p:nvPr/>
          </p:nvSpPr>
          <p:spPr>
            <a:xfrm rot="1894491">
              <a:off x="1302924" y="1171747"/>
              <a:ext cx="7530464" cy="3643338"/>
            </a:xfrm>
            <a:prstGeom prst="cloudCallout">
              <a:avLst>
                <a:gd name="adj1" fmla="val -30154"/>
                <a:gd name="adj2" fmla="val 79501"/>
              </a:avLst>
            </a:prstGeom>
            <a:noFill/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14282" y="2215937"/>
              <a:ext cx="8232497" cy="4408094"/>
              <a:chOff x="214282" y="2215937"/>
              <a:chExt cx="8232497" cy="4408094"/>
            </a:xfrm>
          </p:grpSpPr>
          <p:pic>
            <p:nvPicPr>
              <p:cNvPr id="1026" name="Picture 2" descr="Юмор - Все материалы - Сайт учителя биологии и географии Лотоцкой Е. Г.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214282" y="3214686"/>
                <a:ext cx="4381488" cy="3409345"/>
              </a:xfrm>
              <a:prstGeom prst="rect">
                <a:avLst/>
              </a:prstGeom>
              <a:noFill/>
            </p:spPr>
          </p:pic>
          <p:sp>
            <p:nvSpPr>
              <p:cNvPr id="6" name="TextBox 5"/>
              <p:cNvSpPr txBox="1"/>
              <p:nvPr/>
            </p:nvSpPr>
            <p:spPr>
              <a:xfrm rot="1738854">
                <a:off x="2008036" y="2215937"/>
                <a:ext cx="643874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000" b="1" i="1" dirty="0" smtClean="0">
                    <a:solidFill>
                      <a:srgbClr val="452103"/>
                    </a:solidFill>
                    <a:latin typeface="Time Roman" pitchFamily="2" charset="0"/>
                  </a:rPr>
                  <a:t>Спасибо за  внимание!</a:t>
                </a:r>
              </a:p>
              <a:p>
                <a:r>
                  <a:rPr lang="ru-RU" sz="4000" b="1" i="1" dirty="0" smtClean="0">
                    <a:solidFill>
                      <a:srgbClr val="452103"/>
                    </a:solidFill>
                    <a:latin typeface="Time Roman" pitchFamily="2" charset="0"/>
                  </a:rPr>
                  <a:t>Хорошего урожая!</a:t>
                </a:r>
                <a:endParaRPr lang="ru-RU" sz="4000" b="1" i="1" dirty="0">
                  <a:solidFill>
                    <a:srgbClr val="452103"/>
                  </a:solidFill>
                  <a:latin typeface="Time Roman" pitchFamily="2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Источники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071942"/>
            <a:ext cx="75009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http://proxy12.media.online.ua/uol/r2-be9583f0bf/528341ca3bbac.jpg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572008"/>
            <a:ext cx="81439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http://ccaghelp.com/sites/default/files/styles/large/public/field/image/82867-ver-worm-openclipart.png?itok=P3bwdzF5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5572140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http://www.vermikompost.com/wp-content/uploads/2013/02/solucan_1.jpg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357158" y="1571612"/>
            <a:ext cx="678661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err="1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5"/>
              </a:rPr>
              <a:t>www.floralworld.ru</a:t>
            </a: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Calibri" pitchFamily="34" charset="0"/>
                <a:ea typeface="Times New Roman" pitchFamily="18" charset="0"/>
                <a:cs typeface="Times New Roman" pitchFamily="18" charset="0"/>
                <a:hlinkClick r:id="rId6"/>
              </a:rPr>
              <a:t>http://housecomputer.ru/rest/fishing/bait/worm/earthworms.html</a:t>
            </a: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245B82"/>
                </a:solidFill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http://www.gardenia.ru/pages/4ervi_001.htm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3357562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http://zrenielib.ru/tw_refs/18/17637/17637_html_7cbe256a.png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5720" y="571480"/>
            <a:ext cx="17859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Проблема: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14422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Можно ли вырастить и развести  дождевых червей в домашних условиях?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4"/>
            <a:ext cx="17859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Гипотеза: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357158" y="2857496"/>
            <a:ext cx="82868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/>
              <a:t>Если мы будем знать особенности строения и  жизнедеятельности дождевых червей, то найдем способы их выращивания в домашних условиях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4000504"/>
            <a:ext cx="13573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4857760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Изучение  особенностей дождевых червей для выращивания их в домашних условиях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</a:p>
          <a:p>
            <a:pPr marL="0" lvl="0">
              <a:buNone/>
            </a:pPr>
            <a:r>
              <a:rPr lang="ru-RU" sz="2400" dirty="0" smtClean="0"/>
              <a:t>Изучить  литературу о червях, узнать особенности строения и жизни дождевых червей;</a:t>
            </a:r>
          </a:p>
          <a:p>
            <a:pPr marL="0" lvl="0">
              <a:buNone/>
            </a:pPr>
            <a:r>
              <a:rPr lang="ru-RU" sz="2400" dirty="0" smtClean="0"/>
              <a:t>Провести анкетирование среди одноклассников о дождевых червях</a:t>
            </a:r>
          </a:p>
          <a:p>
            <a:pPr marL="0" lvl="0">
              <a:buNone/>
            </a:pPr>
            <a:r>
              <a:rPr lang="ru-RU" sz="2400" dirty="0" smtClean="0"/>
              <a:t>Провести опыты по изучению жизнедеятельности червей, их влиянию на почву и растения;</a:t>
            </a:r>
          </a:p>
          <a:p>
            <a:pPr marL="0" lvl="0">
              <a:buNone/>
            </a:pPr>
            <a:r>
              <a:rPr lang="ru-RU" sz="2400" dirty="0" smtClean="0"/>
              <a:t>Провести эксперимент по выращиванию дождевых червей в домашних условиях.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Объект исследования:</a:t>
            </a:r>
            <a:r>
              <a:rPr lang="ru-RU" sz="2400" dirty="0" smtClean="0"/>
              <a:t> дождевые черви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исследования: </a:t>
            </a:r>
            <a:r>
              <a:rPr lang="ru-RU" sz="2400" dirty="0" smtClean="0"/>
              <a:t>особенности жизнедеятельности и условия выращивания дождевых червей в домашних условиях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Методы исследования: </a:t>
            </a:r>
            <a:r>
              <a:rPr lang="ru-RU" sz="2400" dirty="0" smtClean="0"/>
              <a:t>анализ, наблюдение, опыты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Характеристика дождевых червей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928670"/>
            <a:ext cx="8501122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42900">
              <a:spcBef>
                <a:spcPct val="20000"/>
              </a:spcBef>
            </a:pPr>
            <a:r>
              <a:rPr lang="ru-RU" sz="2400" dirty="0" smtClean="0"/>
              <a:t>Дождевой червь  - это представитель подотряда малощетинковые черви, так как при передвижении они опираются на короткие щетинки. </a:t>
            </a:r>
          </a:p>
          <a:p>
            <a:pPr indent="-342900">
              <a:spcBef>
                <a:spcPct val="20000"/>
              </a:spcBef>
            </a:pPr>
            <a:r>
              <a:rPr lang="ru-RU" sz="2400" dirty="0" smtClean="0"/>
              <a:t>Тело дождевого, или земляного, червя состоит из сегментов</a:t>
            </a:r>
          </a:p>
          <a:p>
            <a:pPr indent="-342900">
              <a:spcBef>
                <a:spcPct val="20000"/>
              </a:spcBef>
            </a:pPr>
            <a:r>
              <a:rPr lang="ru-RU" sz="2400" dirty="0" smtClean="0"/>
              <a:t>Дышит дождевой червь при помощи кожи, у него 5 сердец; </a:t>
            </a:r>
          </a:p>
          <a:p>
            <a:pPr indent="-342900">
              <a:spcBef>
                <a:spcPct val="20000"/>
              </a:spcBef>
            </a:pPr>
            <a:r>
              <a:rPr lang="ru-RU" sz="2400" dirty="0" smtClean="0"/>
              <a:t>У земляных червей нет глаз, а их роль выполняют светочувствительные клетки на поверхности кожи. </a:t>
            </a:r>
          </a:p>
          <a:p>
            <a:pPr indent="-342900">
              <a:spcBef>
                <a:spcPct val="20000"/>
              </a:spcBef>
            </a:pPr>
            <a:r>
              <a:rPr lang="ru-RU" sz="2400" dirty="0" smtClean="0"/>
              <a:t>Одно из самых известных свойств дождевых червей – умение восстанавливать потерянные участки туловища</a:t>
            </a:r>
          </a:p>
        </p:txBody>
      </p:sp>
      <p:pic>
        <p:nvPicPr>
          <p:cNvPr id="6" name="Picture 4" descr="http://zrenielib.ru/tw_refs/18/17637/17637_html_7cbe256a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786322"/>
            <a:ext cx="6929487" cy="1877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74638"/>
            <a:ext cx="5357850" cy="5111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Виды  дождевых червей: 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      1. Дождевой червь четырёхгранный</a:t>
            </a:r>
            <a:r>
              <a:rPr lang="ru-RU" sz="2000" dirty="0" smtClean="0"/>
              <a:t>. Встречается только в очень влажных местах (во влажном мхе, в сырой земле у водоёмов).   </a:t>
            </a:r>
            <a:br>
              <a:rPr lang="ru-RU" sz="2000" dirty="0" smtClean="0"/>
            </a:br>
            <a:r>
              <a:rPr lang="ru-RU" sz="2000" b="1" dirty="0" smtClean="0"/>
              <a:t>2. Дождевой червь зловонный.</a:t>
            </a:r>
            <a:r>
              <a:rPr lang="ru-RU" sz="2000" dirty="0" smtClean="0"/>
              <a:t> Встречается преимущественно в навозных кучах и в жирной садовой земле.</a:t>
            </a:r>
            <a:br>
              <a:rPr lang="ru-RU" sz="2000" dirty="0" smtClean="0"/>
            </a:br>
            <a:r>
              <a:rPr lang="ru-RU" sz="2000" b="1" dirty="0" smtClean="0"/>
              <a:t>3. Дождевой червь желтовато-зелёный.</a:t>
            </a:r>
            <a:r>
              <a:rPr lang="ru-RU" sz="2000" dirty="0" smtClean="0"/>
              <a:t> Живёт как в слегка влажной, так и в очень сырой почве (в садах, в речных береговых обрывах), в гниющей листве.</a:t>
            </a:r>
            <a:br>
              <a:rPr lang="ru-RU" sz="2000" dirty="0" smtClean="0"/>
            </a:br>
            <a:r>
              <a:rPr lang="ru-RU" sz="2000" b="1" dirty="0" smtClean="0"/>
              <a:t>4. Дождевой червь красноватый. </a:t>
            </a:r>
            <a:r>
              <a:rPr lang="ru-RU" sz="2000" dirty="0" smtClean="0"/>
              <a:t> Типичный обитатель более или менее влажной перегнойной почвы, обычно на небольшой глубине.</a:t>
            </a:r>
            <a:br>
              <a:rPr lang="ru-RU" sz="2000" dirty="0" smtClean="0"/>
            </a:br>
            <a:r>
              <a:rPr lang="ru-RU" sz="2000" b="1" dirty="0" smtClean="0"/>
              <a:t>5. Дождевой червь наземный</a:t>
            </a:r>
            <a:r>
              <a:rPr lang="ru-RU" sz="2000" dirty="0" smtClean="0"/>
              <a:t> или </a:t>
            </a:r>
            <a:r>
              <a:rPr lang="ru-RU" sz="2000" b="1" dirty="0" smtClean="0"/>
              <a:t>обыкновенный (выползок).</a:t>
            </a:r>
            <a:r>
              <a:rPr lang="ru-RU" sz="2000" dirty="0" smtClean="0"/>
              <a:t> Распространён очень широко, часто встречается в глинистых почвах. Влажными ночами выбирается на поверхность почвы за остатками растений.</a:t>
            </a:r>
          </a:p>
          <a:p>
            <a:pPr>
              <a:buNone/>
            </a:pPr>
            <a:r>
              <a:rPr lang="ru-RU" sz="2000" b="1" dirty="0" smtClean="0"/>
              <a:t>      6. Красные  калифорнийские черви.</a:t>
            </a:r>
            <a:r>
              <a:rPr lang="ru-RU" sz="2000" dirty="0" smtClean="0"/>
              <a:t> Отличается от других видов способностью перерабатывать все виды органики, а также очень высокой плодовитостью (более чем в 100 раз) и долгожительством (до 16 лет)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571480"/>
            <a:ext cx="5072098" cy="64294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Питание дождевого червя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9"/>
            <a:ext cx="8472518" cy="19288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Питаются дождевые черви разлагающимися растительными остатками и почвенными микроорганизмами, поэтому являются </a:t>
            </a:r>
            <a:r>
              <a:rPr lang="ru-RU" sz="2400" dirty="0" err="1" smtClean="0"/>
              <a:t>почвообразователями</a:t>
            </a:r>
            <a:r>
              <a:rPr lang="ru-RU" sz="2400" dirty="0" smtClean="0"/>
              <a:t> и очень полезны: удобряют и способствуют образованию перегноя, разрыхляют почву.</a:t>
            </a:r>
            <a:endParaRPr lang="ru-RU" sz="2400" dirty="0"/>
          </a:p>
        </p:txBody>
      </p:sp>
      <p:pic>
        <p:nvPicPr>
          <p:cNvPr id="4" name="Picture 2" descr="Журнал &quot;Мысли Идеи Рассказы&quot; - Part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571876"/>
            <a:ext cx="4795057" cy="30718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Опыты по наблюдению за образом жизни дождевых</a:t>
            </a:r>
            <a:b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червей, за их влиянием на почву и растения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357298"/>
            <a:ext cx="8229600" cy="135732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Опыт 1.  </a:t>
            </a:r>
            <a:endParaRPr lang="ru-RU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выяснение причин выхода червей на поверхность почвы после дождя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496"/>
            <a:ext cx="2606267" cy="3475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857496"/>
            <a:ext cx="262534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rcRect l="8111" r="9156"/>
          <a:stretch>
            <a:fillRect/>
          </a:stretch>
        </p:blipFill>
        <p:spPr bwMode="auto">
          <a:xfrm>
            <a:off x="5857884" y="3500438"/>
            <a:ext cx="3091710" cy="2802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571480"/>
            <a:ext cx="59293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Опыт 2.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выяснение влияния червя на почву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r="11290"/>
          <a:stretch>
            <a:fillRect/>
          </a:stretch>
        </p:blipFill>
        <p:spPr bwMode="auto">
          <a:xfrm>
            <a:off x="2285984" y="2786058"/>
            <a:ext cx="3929090" cy="332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t="4434" r="15282"/>
          <a:stretch>
            <a:fillRect/>
          </a:stretch>
        </p:blipFill>
        <p:spPr bwMode="auto">
          <a:xfrm>
            <a:off x="5929322" y="1214422"/>
            <a:ext cx="3071423" cy="461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643051"/>
            <a:ext cx="3929090" cy="2946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500042"/>
            <a:ext cx="8229600" cy="92869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Опыт 3.</a:t>
            </a:r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выяснение влияния червя на рост комнатного растения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4308"/>
          <a:stretch>
            <a:fillRect/>
          </a:stretch>
        </p:blipFill>
        <p:spPr bwMode="auto">
          <a:xfrm>
            <a:off x="214282" y="1500174"/>
            <a:ext cx="4760906" cy="3731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214554"/>
            <a:ext cx="3918317" cy="401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2928926" y="3143248"/>
            <a:ext cx="1428760" cy="121444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929322" y="4286256"/>
            <a:ext cx="1143008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14942" y="5000636"/>
            <a:ext cx="1143008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43438" y="3786190"/>
            <a:ext cx="1143008" cy="92869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505</Words>
  <PresentationFormat>Экран (4:3)</PresentationFormat>
  <Paragraphs>63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Муниципальное бюджетное общеобразовательное учреждение средняя общеобразовательная школа №21 </vt:lpstr>
      <vt:lpstr>Слайд 2</vt:lpstr>
      <vt:lpstr>Слайд 3</vt:lpstr>
      <vt:lpstr>Характеристика дождевых червей </vt:lpstr>
      <vt:lpstr> Виды  дождевых червей:  </vt:lpstr>
      <vt:lpstr>Питание дождевого червя</vt:lpstr>
      <vt:lpstr>Опыты по наблюдению за образом жизни дождевых червей, за их влиянием на почву и растения </vt:lpstr>
      <vt:lpstr>Слайд 8</vt:lpstr>
      <vt:lpstr>Слайд 9</vt:lpstr>
      <vt:lpstr>Слайд 10</vt:lpstr>
      <vt:lpstr>Выводы:</vt:lpstr>
      <vt:lpstr> Эксперимент по выращиванию дождевых червей в домашних условиях </vt:lpstr>
      <vt:lpstr>Заключение </vt:lpstr>
      <vt:lpstr>Слайд 14</vt:lpstr>
      <vt:lpstr>Слайд 15</vt:lpstr>
      <vt:lpstr>Источники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средняя общеобразовательная школа №21</dc:title>
  <dc:creator>лариса</dc:creator>
  <cp:lastModifiedBy>Елена</cp:lastModifiedBy>
  <cp:revision>26</cp:revision>
  <dcterms:created xsi:type="dcterms:W3CDTF">2015-04-07T17:35:32Z</dcterms:created>
  <dcterms:modified xsi:type="dcterms:W3CDTF">2015-04-15T14:49:31Z</dcterms:modified>
</cp:coreProperties>
</file>